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6E2"/>
    <a:srgbClr val="007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4FF5-EE64-4522-A235-867F67F27515}" type="datetimeFigureOut">
              <a:rPr lang="sl-SI" smtClean="0"/>
              <a:t>25. 08. 2024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1C81-21B3-4792-A91D-7B40F1BDD0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875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4FF5-EE64-4522-A235-867F67F27515}" type="datetimeFigureOut">
              <a:rPr lang="sl-SI" smtClean="0"/>
              <a:t>25. 08. 2024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1C81-21B3-4792-A91D-7B40F1BDD0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065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4FF5-EE64-4522-A235-867F67F27515}" type="datetimeFigureOut">
              <a:rPr lang="sl-SI" smtClean="0"/>
              <a:t>25. 08. 2024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1C81-21B3-4792-A91D-7B40F1BDD0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144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4FF5-EE64-4522-A235-867F67F27515}" type="datetimeFigureOut">
              <a:rPr lang="sl-SI" smtClean="0"/>
              <a:t>25. 08. 2024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1C81-21B3-4792-A91D-7B40F1BDD0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206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4FF5-EE64-4522-A235-867F67F27515}" type="datetimeFigureOut">
              <a:rPr lang="sl-SI" smtClean="0"/>
              <a:t>25. 08. 2024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1C81-21B3-4792-A91D-7B40F1BDD0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65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4FF5-EE64-4522-A235-867F67F27515}" type="datetimeFigureOut">
              <a:rPr lang="sl-SI" smtClean="0"/>
              <a:t>25. 08. 2024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1C81-21B3-4792-A91D-7B40F1BDD0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803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4FF5-EE64-4522-A235-867F67F27515}" type="datetimeFigureOut">
              <a:rPr lang="sl-SI" smtClean="0"/>
              <a:t>25. 08. 2024</a:t>
            </a:fld>
            <a:endParaRPr lang="sl-SI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1C81-21B3-4792-A91D-7B40F1BDD0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49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4FF5-EE64-4522-A235-867F67F27515}" type="datetimeFigureOut">
              <a:rPr lang="sl-SI" smtClean="0"/>
              <a:t>25. 08. 2024</a:t>
            </a:fld>
            <a:endParaRPr lang="sl-S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1C81-21B3-4792-A91D-7B40F1BDD0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030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4FF5-EE64-4522-A235-867F67F27515}" type="datetimeFigureOut">
              <a:rPr lang="sl-SI" smtClean="0"/>
              <a:t>25. 08. 2024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1C81-21B3-4792-A91D-7B40F1BDD0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474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4FF5-EE64-4522-A235-867F67F27515}" type="datetimeFigureOut">
              <a:rPr lang="sl-SI" smtClean="0"/>
              <a:t>25. 08. 2024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1C81-21B3-4792-A91D-7B40F1BDD0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865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4FF5-EE64-4522-A235-867F67F27515}" type="datetimeFigureOut">
              <a:rPr lang="sl-SI" smtClean="0"/>
              <a:t>25. 08. 2024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1C81-21B3-4792-A91D-7B40F1BDD0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611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DA4FF5-EE64-4522-A235-867F67F27515}" type="datetimeFigureOut">
              <a:rPr lang="sl-SI" smtClean="0"/>
              <a:t>25. 08. 2024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DD81C81-21B3-4792-A91D-7B40F1BDD0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135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/>
              <a:t>Tarčna zdravila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1600" b="1" dirty="0">
                <a:solidFill>
                  <a:schemeClr val="tx1"/>
                </a:solidFill>
              </a:rPr>
              <a:t>20. dan slovenskih lekarn </a:t>
            </a:r>
            <a:r>
              <a:rPr lang="sl-SI" sz="1600" cap="none" dirty="0">
                <a:solidFill>
                  <a:schemeClr val="tx1"/>
                </a:solidFill>
              </a:rPr>
              <a:t>– 26. september 2024</a:t>
            </a:r>
          </a:p>
        </p:txBody>
      </p:sp>
      <p:sp>
        <p:nvSpPr>
          <p:cNvPr id="5" name="Podnaslov 2"/>
          <p:cNvSpPr txBox="1">
            <a:spLocks/>
          </p:cNvSpPr>
          <p:nvPr/>
        </p:nvSpPr>
        <p:spPr>
          <a:xfrm>
            <a:off x="1054815" y="3210130"/>
            <a:ext cx="10993546" cy="590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800" b="1" dirty="0">
                <a:solidFill>
                  <a:schemeClr val="tx1"/>
                </a:solidFill>
              </a:rPr>
              <a:t>O pravilni in varni uporabi zdravil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70113FD0-36CB-C4A2-E929-37444462D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757" y="705422"/>
            <a:ext cx="4441316" cy="4441316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870301D5-2E4A-8E04-FD74-768E85AC3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757" y="5291095"/>
            <a:ext cx="2552850" cy="70876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6138BA52-D407-6808-70BC-09F3F5B44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260" y="5210258"/>
            <a:ext cx="1383102" cy="78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02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" y="728420"/>
            <a:ext cx="3564611" cy="5393411"/>
          </a:xfrm>
        </p:spPr>
        <p:txBody>
          <a:bodyPr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800" b="1" dirty="0">
                <a:solidFill>
                  <a:srgbClr val="D3E6E2"/>
                </a:solidFill>
              </a:rPr>
              <a:t>7</a:t>
            </a:r>
            <a:r>
              <a:rPr lang="sl-SI" sz="2800" b="1" dirty="0">
                <a:solidFill>
                  <a:schemeClr val="tx1"/>
                </a:solidFill>
              </a:rPr>
              <a:t> </a:t>
            </a:r>
            <a:br>
              <a:rPr lang="sl-SI" sz="2800" dirty="0">
                <a:solidFill>
                  <a:schemeClr val="tx1"/>
                </a:solidFill>
              </a:rPr>
            </a:br>
            <a:br>
              <a:rPr lang="sl-SI" sz="2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sl-SI" sz="2800" b="1" dirty="0">
                <a:solidFill>
                  <a:schemeClr val="bg1"/>
                </a:solidFill>
              </a:rPr>
              <a:t>TARČNA ZDRAVILA </a:t>
            </a:r>
            <a:br>
              <a:rPr lang="sl-SI" sz="2800" b="1" dirty="0">
                <a:solidFill>
                  <a:schemeClr val="bg1"/>
                </a:solidFill>
              </a:rPr>
            </a:br>
            <a:r>
              <a:rPr lang="sl-SI" sz="2800" b="1" dirty="0">
                <a:solidFill>
                  <a:schemeClr val="bg1"/>
                </a:solidFill>
              </a:rPr>
              <a:t>IN </a:t>
            </a:r>
            <a:br>
              <a:rPr lang="sl-SI" sz="2800" b="1" dirty="0">
                <a:solidFill>
                  <a:schemeClr val="bg1"/>
                </a:solidFill>
              </a:rPr>
            </a:br>
            <a:r>
              <a:rPr lang="sl-SI" sz="2800" b="1" dirty="0">
                <a:solidFill>
                  <a:schemeClr val="bg1"/>
                </a:solidFill>
              </a:rPr>
              <a:t>SOUČINKOVANJE </a:t>
            </a:r>
            <a:br>
              <a:rPr lang="sl-SI" sz="2800" b="1" dirty="0">
                <a:solidFill>
                  <a:schemeClr val="bg1"/>
                </a:solidFill>
              </a:rPr>
            </a:br>
            <a:r>
              <a:rPr lang="sl-SI" sz="2800" b="1" dirty="0">
                <a:solidFill>
                  <a:schemeClr val="bg1"/>
                </a:solidFill>
              </a:rPr>
              <a:t>Z DRUGIMI ZDRAVILI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ED32F53-73D2-9FDB-E320-72B6D8DA6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048" y="4792512"/>
            <a:ext cx="1986951" cy="2065487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EE4967F-7030-B914-7471-BFDC1D3FE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975" y="797431"/>
            <a:ext cx="7824158" cy="5555411"/>
          </a:xfrm>
        </p:spPr>
        <p:txBody>
          <a:bodyPr anchor="t" anchorCtr="0">
            <a:normAutofit/>
          </a:bodyPr>
          <a:lstStyle/>
          <a:p>
            <a:r>
              <a:rPr lang="sl-SI" sz="2400" dirty="0">
                <a:solidFill>
                  <a:schemeClr val="tx1"/>
                </a:solidFill>
              </a:rPr>
              <a:t>pri </a:t>
            </a:r>
            <a:r>
              <a:rPr lang="sl-SI" sz="2400" b="1" dirty="0">
                <a:solidFill>
                  <a:schemeClr val="accent1"/>
                </a:solidFill>
              </a:rPr>
              <a:t>sinteznih učinkovinah </a:t>
            </a:r>
            <a:r>
              <a:rPr lang="sl-SI" sz="2400" dirty="0">
                <a:solidFill>
                  <a:schemeClr val="tx1"/>
                </a:solidFill>
              </a:rPr>
              <a:t>za tarčno zdravljenje, ki jih zaužijemo </a:t>
            </a:r>
            <a:r>
              <a:rPr lang="sl-SI" sz="2400" b="1" dirty="0">
                <a:solidFill>
                  <a:schemeClr val="tx1"/>
                </a:solidFill>
              </a:rPr>
              <a:t>skozi usta</a:t>
            </a:r>
            <a:r>
              <a:rPr lang="sl-SI" sz="2400" dirty="0">
                <a:solidFill>
                  <a:schemeClr val="tx1"/>
                </a:solidFill>
              </a:rPr>
              <a:t>, </a:t>
            </a:r>
            <a:r>
              <a:rPr lang="sl-SI" sz="2400" b="1" u="sng" dirty="0">
                <a:solidFill>
                  <a:schemeClr val="tx1"/>
                </a:solidFill>
              </a:rPr>
              <a:t>tveganje za součinkovanje veliko</a:t>
            </a:r>
            <a:r>
              <a:rPr lang="sl-SI" sz="2400" dirty="0">
                <a:solidFill>
                  <a:schemeClr val="tx1"/>
                </a:solidFill>
              </a:rPr>
              <a:t>; interakcije pri </a:t>
            </a:r>
            <a:r>
              <a:rPr lang="sl-SI" sz="2400" b="1" dirty="0" err="1">
                <a:solidFill>
                  <a:schemeClr val="accent1"/>
                </a:solidFill>
              </a:rPr>
              <a:t>monoklonskih</a:t>
            </a:r>
            <a:r>
              <a:rPr lang="sl-SI" sz="2400" b="1" dirty="0">
                <a:solidFill>
                  <a:schemeClr val="accent1"/>
                </a:solidFill>
              </a:rPr>
              <a:t> protitelesih </a:t>
            </a:r>
            <a:r>
              <a:rPr lang="sl-SI" sz="2400" dirty="0">
                <a:solidFill>
                  <a:schemeClr val="tx1"/>
                </a:solidFill>
              </a:rPr>
              <a:t>so manj pogoste in slabše raziskane</a:t>
            </a:r>
          </a:p>
          <a:p>
            <a:r>
              <a:rPr lang="sl-SI" sz="2400" dirty="0">
                <a:solidFill>
                  <a:schemeClr val="tx1"/>
                </a:solidFill>
              </a:rPr>
              <a:t>glavni fazi, v katerih prihaja do interakcij </a:t>
            </a:r>
            <a:r>
              <a:rPr lang="sl-SI" sz="2400" b="1" dirty="0">
                <a:solidFill>
                  <a:schemeClr val="tx1"/>
                </a:solidFill>
              </a:rPr>
              <a:t>peroralno zaužitih zdravil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u="sng" dirty="0">
                <a:solidFill>
                  <a:schemeClr val="tx1"/>
                </a:solidFill>
              </a:rPr>
              <a:t>z drugimi zdravili, hrano in prehranskimi dopolnili: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b="1" dirty="0">
                <a:solidFill>
                  <a:schemeClr val="accent1"/>
                </a:solidFill>
              </a:rPr>
              <a:t>absorpcija</a:t>
            </a:r>
            <a:r>
              <a:rPr lang="sl-SI" sz="2400" dirty="0">
                <a:solidFill>
                  <a:schemeClr val="tx1"/>
                </a:solidFill>
              </a:rPr>
              <a:t> in </a:t>
            </a:r>
            <a:r>
              <a:rPr lang="sl-SI" sz="2400" b="1" dirty="0" err="1">
                <a:solidFill>
                  <a:schemeClr val="accent1"/>
                </a:solidFill>
              </a:rPr>
              <a:t>predsistemski</a:t>
            </a:r>
            <a:r>
              <a:rPr lang="sl-SI" sz="2400" b="1" dirty="0">
                <a:solidFill>
                  <a:schemeClr val="accent1"/>
                </a:solidFill>
              </a:rPr>
              <a:t> metabolizem</a:t>
            </a:r>
          </a:p>
          <a:p>
            <a:r>
              <a:rPr lang="sl-SI" sz="2400" dirty="0">
                <a:solidFill>
                  <a:schemeClr val="tx1"/>
                </a:solidFill>
              </a:rPr>
              <a:t>pred predpisom zdravila za tarčno zdravljenje: </a:t>
            </a:r>
            <a:r>
              <a:rPr lang="sl-SI" sz="2400" b="1" dirty="0">
                <a:solidFill>
                  <a:schemeClr val="tx1"/>
                </a:solidFill>
              </a:rPr>
              <a:t>pregled sočasno predpisanih zdravil, življenjskih razvad (alkohol, kajenje), prehranskih dopolnil</a:t>
            </a:r>
            <a:r>
              <a:rPr lang="sl-SI" sz="2400" dirty="0">
                <a:solidFill>
                  <a:schemeClr val="tx1"/>
                </a:solidFill>
              </a:rPr>
              <a:t> – vsaka zaznana interakcija </a:t>
            </a:r>
            <a:r>
              <a:rPr lang="sl-SI" sz="2400" u="sng" dirty="0">
                <a:solidFill>
                  <a:schemeClr val="tx1"/>
                </a:solidFill>
              </a:rPr>
              <a:t>še ne pomeni spremembe zdravljenja z zdravili ali njihovega odmerka </a:t>
            </a:r>
            <a:r>
              <a:rPr lang="sl-SI" sz="2400" dirty="0">
                <a:solidFill>
                  <a:schemeClr val="tx1"/>
                </a:solidFill>
              </a:rPr>
              <a:t>(potrebno njihovo ovrednotenje – zdravnik, klinični farmacevt)</a:t>
            </a:r>
          </a:p>
        </p:txBody>
      </p:sp>
    </p:spTree>
    <p:extLst>
      <p:ext uri="{BB962C8B-B14F-4D97-AF65-F5344CB8AC3E}">
        <p14:creationId xmlns:p14="http://schemas.microsoft.com/office/powerpoint/2010/main" val="138936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800" b="1" dirty="0">
                <a:solidFill>
                  <a:srgbClr val="D3E6E2"/>
                </a:solidFill>
              </a:rPr>
              <a:t>8</a:t>
            </a:r>
            <a:r>
              <a:rPr lang="sl-SI" sz="2800" b="1" dirty="0">
                <a:solidFill>
                  <a:schemeClr val="tx1"/>
                </a:solidFill>
              </a:rPr>
              <a:t> </a:t>
            </a:r>
            <a:br>
              <a:rPr lang="sl-SI" sz="2800" dirty="0">
                <a:solidFill>
                  <a:schemeClr val="tx1"/>
                </a:solidFill>
              </a:rPr>
            </a:br>
            <a:br>
              <a:rPr lang="sl-SI" sz="2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sl-SI" sz="2800" b="1" dirty="0">
                <a:solidFill>
                  <a:schemeClr val="bg1"/>
                </a:solidFill>
              </a:rPr>
              <a:t>KAJ MORATE VEDETI, ČE PREJEMATE TARČNO ZDRAVILO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F6A1E1C-A543-987D-0F4F-1C6A4F338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768840"/>
            <a:ext cx="3474720" cy="807720"/>
          </a:xfrm>
        </p:spPr>
        <p:txBody>
          <a:bodyPr>
            <a:normAutofit fontScale="92500" lnSpcReduction="10000"/>
          </a:bodyPr>
          <a:lstStyle/>
          <a:p>
            <a:r>
              <a:rPr lang="sl-SI" dirty="0">
                <a:solidFill>
                  <a:schemeClr val="tx1"/>
                </a:solidFill>
              </a:rPr>
              <a:t>TERAPEVTSKA MONOKLONSKA PROTITELESA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D56642C3-61B1-8D7D-94D6-9EBE75AB1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2503" y="1621223"/>
            <a:ext cx="3474720" cy="4023360"/>
          </a:xfrm>
        </p:spPr>
        <p:txBody>
          <a:bodyPr anchor="t" anchorCtr="0"/>
          <a:lstStyle/>
          <a:p>
            <a:pPr algn="l"/>
            <a:r>
              <a:rPr lang="pl-PL" sz="1800" b="0" i="0" u="none" strike="noStrike" baseline="0" dirty="0"/>
              <a:t>shranjevanje </a:t>
            </a:r>
            <a:r>
              <a:rPr lang="pl-PL" sz="1800" b="1" i="0" u="none" strike="noStrike" baseline="0" dirty="0"/>
              <a:t>v hladilniku </a:t>
            </a:r>
            <a:r>
              <a:rPr lang="pl-PL" sz="1800" b="0" i="0" u="none" strike="noStrike" baseline="0" dirty="0"/>
              <a:t>(od 2 </a:t>
            </a:r>
            <a:r>
              <a:rPr lang="sl-SI" sz="1800" b="0" i="0" u="none" strike="noStrike" baseline="0" dirty="0"/>
              <a:t>do 8 °C)</a:t>
            </a:r>
          </a:p>
          <a:p>
            <a:pPr algn="l"/>
            <a:r>
              <a:rPr lang="sl-SI" sz="1800" dirty="0"/>
              <a:t>pred uporabo farmacevtskih oblik za </a:t>
            </a:r>
            <a:r>
              <a:rPr lang="sl-SI" sz="1800" dirty="0" err="1"/>
              <a:t>samoaplikacijo</a:t>
            </a:r>
            <a:r>
              <a:rPr lang="sl-SI" sz="1800" dirty="0"/>
              <a:t> potrebno pacienta ustrezno izobraziti</a:t>
            </a:r>
          </a:p>
          <a:p>
            <a:pPr algn="l"/>
            <a:r>
              <a:rPr lang="sl-SI" sz="1800" dirty="0"/>
              <a:t>pravilno rokovanje z zdravilom, ki mu je pretekel rok uporabe, ali uporabljenim zdravilom – </a:t>
            </a:r>
            <a:r>
              <a:rPr lang="sl-SI" sz="1800" b="1" dirty="0"/>
              <a:t>uporabljene igle NE sodijo v zabojnik za odpadna zdravila</a:t>
            </a:r>
          </a:p>
          <a:p>
            <a:pPr algn="l"/>
            <a:r>
              <a:rPr lang="sl-SI" sz="1800" dirty="0"/>
              <a:t>pred uporabo pomembno natančno prebrati in razumeti navodila za uporabo</a:t>
            </a:r>
            <a:endParaRPr lang="sl-SI" dirty="0"/>
          </a:p>
        </p:txBody>
      </p:sp>
      <p:sp>
        <p:nvSpPr>
          <p:cNvPr id="7" name="Označba mesta besedila 6">
            <a:extLst>
              <a:ext uri="{FF2B5EF4-FFF2-40B4-BE49-F238E27FC236}">
                <a16:creationId xmlns:a16="http://schemas.microsoft.com/office/drawing/2014/main" id="{9E67E4FA-F97B-B70D-D061-9CBAFB82C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18463" y="785815"/>
            <a:ext cx="3474720" cy="813171"/>
          </a:xfrm>
        </p:spPr>
        <p:txBody>
          <a:bodyPr>
            <a:normAutofit fontScale="92500" lnSpcReduction="10000"/>
          </a:bodyPr>
          <a:lstStyle/>
          <a:p>
            <a:r>
              <a:rPr lang="sl-SI" dirty="0">
                <a:solidFill>
                  <a:schemeClr val="tx1"/>
                </a:solidFill>
              </a:rPr>
              <a:t>SINTEZNE MOLEKULE ZA TARČNO ZDRAVLJENJE</a:t>
            </a:r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9D1C6F5C-97CB-F5C2-A317-103DB44DD3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20809" y="1621223"/>
            <a:ext cx="3474720" cy="4023360"/>
          </a:xfrm>
        </p:spPr>
        <p:txBody>
          <a:bodyPr anchor="t" anchorCtr="0">
            <a:normAutofit/>
          </a:bodyPr>
          <a:lstStyle/>
          <a:p>
            <a:r>
              <a:rPr lang="sl-SI" sz="1800" dirty="0"/>
              <a:t>shranjevanje (običajno) pri sobni temperaturi (do 25 </a:t>
            </a:r>
            <a:r>
              <a:rPr lang="sl-SI" sz="1800" b="0" i="0" u="none" strike="noStrike" baseline="0" dirty="0"/>
              <a:t>°C)</a:t>
            </a:r>
          </a:p>
          <a:p>
            <a:r>
              <a:rPr lang="sl-SI" sz="1800" dirty="0"/>
              <a:t>razumevanje sheme in načina jemanja zdravila ter morebitnih neželenih učinkov</a:t>
            </a:r>
          </a:p>
          <a:p>
            <a:endParaRPr lang="sl-SI" sz="1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868C7B0-C7F3-E631-9562-FE6173CEB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544" y="5026695"/>
            <a:ext cx="1570368" cy="1685837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C02E284-DC6B-423B-8FA4-CE394A55FE9F}"/>
              </a:ext>
            </a:extLst>
          </p:cNvPr>
          <p:cNvSpPr txBox="1"/>
          <p:nvPr/>
        </p:nvSpPr>
        <p:spPr>
          <a:xfrm>
            <a:off x="4276315" y="5891755"/>
            <a:ext cx="6888988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/>
              <a:t>Zdravil za tarčno zdravljenje običajno lekarne nimajo na zalogi v večjih količinah, zato jih je običajno za pacienta potrebno naročiti (spremljanje zalog zdravila, skrb za veljaven recept).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80E19A7-B786-7E33-1DA1-BD5233619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463" y="3021217"/>
            <a:ext cx="3021172" cy="27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61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>
                <a:solidFill>
                  <a:schemeClr val="bg1"/>
                </a:solidFill>
              </a:rPr>
              <a:t>… VEČ O TARČNIH ZDRAVILIH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C923FACD-55DC-DB8F-ACA8-65997835F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9993" y="863600"/>
            <a:ext cx="3732740" cy="5121275"/>
          </a:xfrm>
        </p:spPr>
      </p:pic>
    </p:spTree>
    <p:extLst>
      <p:ext uri="{BB962C8B-B14F-4D97-AF65-F5344CB8AC3E}">
        <p14:creationId xmlns:p14="http://schemas.microsoft.com/office/powerpoint/2010/main" val="83359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>
                <a:solidFill>
                  <a:schemeClr val="bg1"/>
                </a:solidFill>
              </a:rPr>
              <a:t>KAZALO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437031" y="864108"/>
            <a:ext cx="8579370" cy="51206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b="1" dirty="0">
                <a:solidFill>
                  <a:schemeClr val="accent1"/>
                </a:solidFill>
              </a:rPr>
              <a:t>1</a:t>
            </a:r>
            <a:r>
              <a:rPr lang="sl-SI" dirty="0"/>
              <a:t> </a:t>
            </a:r>
            <a:r>
              <a:rPr lang="sl-SI" b="1" dirty="0">
                <a:solidFill>
                  <a:schemeClr val="tx1"/>
                </a:solidFill>
              </a:rPr>
              <a:t>Kaj so tarčna zdravila in kako delujejo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b="1" dirty="0">
                <a:solidFill>
                  <a:schemeClr val="accent1"/>
                </a:solidFill>
              </a:rPr>
              <a:t>2</a:t>
            </a:r>
            <a:r>
              <a:rPr lang="sl-SI" b="1" dirty="0"/>
              <a:t> </a:t>
            </a:r>
            <a:r>
              <a:rPr lang="sl-SI" b="1" dirty="0">
                <a:solidFill>
                  <a:schemeClr val="tx1"/>
                </a:solidFill>
              </a:rPr>
              <a:t>Vrste tarčnih zdravil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b="1" dirty="0">
                <a:solidFill>
                  <a:schemeClr val="accent1"/>
                </a:solidFill>
              </a:rPr>
              <a:t>3 </a:t>
            </a:r>
            <a:r>
              <a:rPr lang="pl-PL" b="1" dirty="0">
                <a:solidFill>
                  <a:schemeClr val="tx1"/>
                </a:solidFill>
              </a:rPr>
              <a:t>Kako poteka zdravljenje s tarčnimi zdravili </a:t>
            </a:r>
            <a:endParaRPr lang="sl-SI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l-SI" b="1" dirty="0">
                <a:solidFill>
                  <a:schemeClr val="accent1"/>
                </a:solidFill>
              </a:rPr>
              <a:t>4 </a:t>
            </a:r>
            <a:r>
              <a:rPr lang="sl-SI" b="1" dirty="0">
                <a:solidFill>
                  <a:schemeClr val="tx1"/>
                </a:solidFill>
              </a:rPr>
              <a:t>Bolezni, ki jih lahko zdravimo s tarčnimi zdravili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b="1" dirty="0">
                <a:solidFill>
                  <a:schemeClr val="accent1"/>
                </a:solidFill>
              </a:rPr>
              <a:t>5 </a:t>
            </a:r>
            <a:r>
              <a:rPr lang="sl-SI" b="1" dirty="0">
                <a:solidFill>
                  <a:schemeClr val="tx1"/>
                </a:solidFill>
              </a:rPr>
              <a:t>Tarčna zdravila pri otrocih in mladostnikih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b="1" dirty="0">
                <a:solidFill>
                  <a:schemeClr val="accent1"/>
                </a:solidFill>
              </a:rPr>
              <a:t>6 </a:t>
            </a:r>
            <a:r>
              <a:rPr lang="sl-SI" b="1" dirty="0">
                <a:solidFill>
                  <a:schemeClr val="tx1"/>
                </a:solidFill>
              </a:rPr>
              <a:t>Najpogostejši neželeni učinki tarčnih zdravil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sl-SI" b="1" dirty="0">
                <a:solidFill>
                  <a:schemeClr val="accent1"/>
                </a:solidFill>
              </a:rPr>
              <a:t>7 </a:t>
            </a:r>
            <a:r>
              <a:rPr lang="sl-SI" b="1" dirty="0">
                <a:solidFill>
                  <a:schemeClr val="tx1"/>
                </a:solidFill>
              </a:rPr>
              <a:t>Tarčna zdravila in součinkovanje z drugimi zdravili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sl-SI" b="1" dirty="0">
                <a:solidFill>
                  <a:schemeClr val="accent1"/>
                </a:solidFill>
              </a:rPr>
              <a:t>8 </a:t>
            </a:r>
            <a:r>
              <a:rPr lang="sl-SI" b="1" dirty="0">
                <a:solidFill>
                  <a:schemeClr val="tx1"/>
                </a:solidFill>
              </a:rPr>
              <a:t>Kaj morate vedeti, če prejemate tarčno zdravilo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15EA6F0-435B-DF00-4A6A-75E79D50B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960" y="5204960"/>
            <a:ext cx="1653040" cy="165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7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32CF27B9-892D-FAFB-CE37-0AB836206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9173" y="5094476"/>
            <a:ext cx="2542827" cy="17088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" y="774915"/>
            <a:ext cx="3409628" cy="5254804"/>
          </a:xfrm>
        </p:spPr>
        <p:txBody>
          <a:bodyPr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800" b="1" dirty="0">
                <a:solidFill>
                  <a:srgbClr val="D3E6E2"/>
                </a:solidFill>
              </a:rPr>
              <a:t>1 </a:t>
            </a:r>
            <a:br>
              <a:rPr lang="sl-SI" sz="2800" dirty="0"/>
            </a:br>
            <a:br>
              <a:rPr lang="sl-SI" sz="2800" b="1" dirty="0">
                <a:solidFill>
                  <a:schemeClr val="bg1"/>
                </a:solidFill>
              </a:rPr>
            </a:br>
            <a:r>
              <a:rPr lang="sl-SI" sz="2800" b="1" dirty="0">
                <a:solidFill>
                  <a:schemeClr val="bg1"/>
                </a:solidFill>
              </a:rPr>
              <a:t>KAJ SO TARČNA ZDRAVILA IN KAKO DELUJEJO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914239" y="774915"/>
            <a:ext cx="7315200" cy="5254804"/>
          </a:xfrm>
        </p:spPr>
        <p:txBody>
          <a:bodyPr anchor="t" anchorCtr="0">
            <a:normAutofit/>
          </a:bodyPr>
          <a:lstStyle/>
          <a:p>
            <a:pPr algn="l"/>
            <a:r>
              <a:rPr lang="sl-SI" sz="2400" b="0" i="0" u="none" strike="noStrike" baseline="0" dirty="0"/>
              <a:t>ciljajo točno določene </a:t>
            </a:r>
            <a:r>
              <a:rPr lang="sl-SI" sz="2400" b="0" i="0" u="sng" strike="noStrike" baseline="0" dirty="0"/>
              <a:t>molekularne tarče</a:t>
            </a:r>
            <a:r>
              <a:rPr lang="sl-SI" sz="2400" b="0" i="0" u="none" strike="noStrike" baseline="0" dirty="0"/>
              <a:t>, ki so že v telesu </a:t>
            </a:r>
            <a:r>
              <a:rPr lang="it-IT" sz="2400" b="0" i="0" u="none" strike="noStrike" baseline="0" dirty="0"/>
              <a:t>in so </a:t>
            </a:r>
            <a:r>
              <a:rPr lang="it-IT" sz="2400" b="0" i="0" u="none" strike="noStrike" baseline="0" dirty="0" err="1"/>
              <a:t>pri</a:t>
            </a:r>
            <a:r>
              <a:rPr lang="it-IT" sz="2400" b="0" i="0" u="none" strike="noStrike" baseline="0" dirty="0"/>
              <a:t> </a:t>
            </a:r>
            <a:r>
              <a:rPr lang="it-IT" sz="2400" b="0" i="0" u="none" strike="noStrike" baseline="0" dirty="0" err="1"/>
              <a:t>neki</a:t>
            </a:r>
            <a:r>
              <a:rPr lang="it-IT" sz="2400" b="0" i="0" u="none" strike="noStrike" baseline="0" dirty="0"/>
              <a:t> </a:t>
            </a:r>
            <a:r>
              <a:rPr lang="it-IT" sz="2400" b="0" i="0" u="none" strike="noStrike" baseline="0" dirty="0" err="1"/>
              <a:t>bolezni</a:t>
            </a:r>
            <a:r>
              <a:rPr lang="it-IT" sz="2400" b="0" i="0" u="none" strike="noStrike" baseline="0" dirty="0"/>
              <a:t> </a:t>
            </a:r>
            <a:r>
              <a:rPr lang="it-IT" sz="2400" b="0" i="0" u="none" strike="noStrike" baseline="0" dirty="0" err="1"/>
              <a:t>bolj</a:t>
            </a:r>
            <a:r>
              <a:rPr lang="it-IT" sz="2400" b="0" i="0" u="none" strike="noStrike" baseline="0" dirty="0"/>
              <a:t> </a:t>
            </a:r>
            <a:r>
              <a:rPr lang="it-IT" sz="2400" b="0" i="0" u="none" strike="noStrike" baseline="0" dirty="0" err="1"/>
              <a:t>izražene</a:t>
            </a:r>
            <a:r>
              <a:rPr lang="it-IT" sz="2400" b="0" i="0" u="none" strike="noStrike" baseline="0" dirty="0"/>
              <a:t> </a:t>
            </a:r>
            <a:r>
              <a:rPr lang="it-IT" sz="2400" b="0" i="0" u="none" strike="noStrike" baseline="0" dirty="0" err="1"/>
              <a:t>kot</a:t>
            </a:r>
            <a:r>
              <a:rPr lang="it-IT" sz="2400" b="0" i="0" u="none" strike="noStrike" baseline="0" dirty="0"/>
              <a:t> </a:t>
            </a:r>
            <a:r>
              <a:rPr lang="it-IT" sz="2400" b="0" i="0" u="none" strike="noStrike" baseline="0" dirty="0" err="1"/>
              <a:t>pri</a:t>
            </a:r>
            <a:r>
              <a:rPr lang="sl-SI" sz="2400" dirty="0"/>
              <a:t> </a:t>
            </a:r>
            <a:r>
              <a:rPr lang="sl-SI" sz="2400" b="0" i="0" u="none" strike="noStrike" baseline="0" dirty="0"/>
              <a:t>drugi bolezni ali zdravem človeku</a:t>
            </a:r>
          </a:p>
          <a:p>
            <a:pPr algn="l"/>
            <a:r>
              <a:rPr lang="sl-SI" sz="2400" dirty="0"/>
              <a:t>preko tarč delujejo na celoten organizem (</a:t>
            </a:r>
            <a:r>
              <a:rPr lang="sl-SI" sz="2400" dirty="0" err="1"/>
              <a:t>t.i</a:t>
            </a:r>
            <a:r>
              <a:rPr lang="sl-SI" sz="2400" dirty="0"/>
              <a:t>. </a:t>
            </a:r>
            <a:r>
              <a:rPr lang="sl-SI" sz="2400" b="1" dirty="0"/>
              <a:t>sistemsko zdravljenje</a:t>
            </a:r>
            <a:r>
              <a:rPr lang="sl-SI" sz="2400" dirty="0"/>
              <a:t>)</a:t>
            </a:r>
          </a:p>
          <a:p>
            <a:r>
              <a:rPr lang="sl-SI" sz="2400" dirty="0"/>
              <a:t>za zdravljenje različnih bolezni, npr. raka, multiple skleroze, revmatoidnega artritisa, migren</a:t>
            </a:r>
          </a:p>
          <a:p>
            <a:r>
              <a:rPr lang="sl-SI" sz="2400" b="1" dirty="0">
                <a:solidFill>
                  <a:schemeClr val="accent1"/>
                </a:solidFill>
              </a:rPr>
              <a:t>(+) PREDNOSTI</a:t>
            </a:r>
            <a:r>
              <a:rPr lang="sl-SI" sz="2400" dirty="0"/>
              <a:t>: natančnost, selektivnost</a:t>
            </a:r>
          </a:p>
          <a:p>
            <a:r>
              <a:rPr lang="sl-SI" sz="2400" b="1" dirty="0">
                <a:solidFill>
                  <a:schemeClr val="accent1"/>
                </a:solidFill>
              </a:rPr>
              <a:t>(-) SLABOSTI</a:t>
            </a:r>
            <a:r>
              <a:rPr lang="sl-SI" sz="2400" dirty="0"/>
              <a:t>: razvoj odpornosti tarčnih celic proti ciljano usmerjenim zdravilom (mutacije), visoki stroški razvoja in proizvodnje tarčnih zdravil (omejitve predpisovanja)</a:t>
            </a:r>
          </a:p>
          <a:p>
            <a:pPr>
              <a:lnSpc>
                <a:spcPct val="100000"/>
              </a:lnSpc>
            </a:pPr>
            <a:r>
              <a:rPr lang="sl-SI" sz="2400" dirty="0"/>
              <a:t>biološko zdravilo </a:t>
            </a:r>
            <a:r>
              <a:rPr lang="sl-SI" sz="2400" b="1" dirty="0">
                <a:solidFill>
                  <a:schemeClr val="accent1"/>
                </a:solidFill>
              </a:rPr>
              <a:t>≠ </a:t>
            </a:r>
            <a:r>
              <a:rPr lang="sl-SI" sz="2400" dirty="0"/>
              <a:t>tarčno zdravilo</a:t>
            </a:r>
          </a:p>
        </p:txBody>
      </p:sp>
    </p:spTree>
    <p:extLst>
      <p:ext uri="{BB962C8B-B14F-4D97-AF65-F5344CB8AC3E}">
        <p14:creationId xmlns:p14="http://schemas.microsoft.com/office/powerpoint/2010/main" val="235760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A19FA24-1752-5853-4766-3B2EAAD76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134" y="-1"/>
            <a:ext cx="2326866" cy="170460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F4D3DD3-44B2-1496-5FE1-2D21568C9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652" y="2740299"/>
            <a:ext cx="6859061" cy="344484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743920"/>
            <a:ext cx="3502617" cy="5362412"/>
          </a:xfrm>
        </p:spPr>
        <p:txBody>
          <a:bodyPr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800" b="1" dirty="0">
                <a:solidFill>
                  <a:srgbClr val="D3E6E2"/>
                </a:solidFill>
              </a:rPr>
              <a:t>2</a:t>
            </a:r>
            <a:r>
              <a:rPr lang="sl-SI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sl-SI" sz="2800" dirty="0">
                <a:solidFill>
                  <a:schemeClr val="bg1">
                    <a:lumMod val="85000"/>
                  </a:schemeClr>
                </a:solidFill>
              </a:rPr>
            </a:br>
            <a:br>
              <a:rPr lang="sl-SI" sz="2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sl-SI" sz="2800" b="1" dirty="0">
                <a:solidFill>
                  <a:schemeClr val="bg1"/>
                </a:solidFill>
              </a:rPr>
              <a:t>VRSTE </a:t>
            </a:r>
            <a:br>
              <a:rPr lang="sl-SI" sz="2800" b="1" dirty="0">
                <a:solidFill>
                  <a:schemeClr val="bg1"/>
                </a:solidFill>
              </a:rPr>
            </a:br>
            <a:r>
              <a:rPr lang="sl-SI" sz="2800" b="1" dirty="0">
                <a:solidFill>
                  <a:schemeClr val="bg1"/>
                </a:solidFill>
              </a:rPr>
              <a:t>TARČNIH </a:t>
            </a:r>
            <a:br>
              <a:rPr lang="sl-SI" sz="2800" b="1" dirty="0">
                <a:solidFill>
                  <a:schemeClr val="bg1"/>
                </a:solidFill>
              </a:rPr>
            </a:br>
            <a:r>
              <a:rPr lang="sl-SI" sz="2800" b="1" dirty="0">
                <a:solidFill>
                  <a:schemeClr val="bg1"/>
                </a:solidFill>
              </a:rPr>
              <a:t>ZDRAVIL</a:t>
            </a:r>
          </a:p>
        </p:txBody>
      </p:sp>
      <p:sp>
        <p:nvSpPr>
          <p:cNvPr id="6" name="Označba mesta vsebine 2"/>
          <p:cNvSpPr>
            <a:spLocks noGrp="1"/>
          </p:cNvSpPr>
          <p:nvPr>
            <p:ph idx="1"/>
          </p:nvPr>
        </p:nvSpPr>
        <p:spPr>
          <a:xfrm>
            <a:off x="3914238" y="864108"/>
            <a:ext cx="7315200" cy="5657716"/>
          </a:xfrm>
        </p:spPr>
        <p:txBody>
          <a:bodyPr anchor="t" anchorCtr="0">
            <a:normAutofit/>
          </a:bodyPr>
          <a:lstStyle/>
          <a:p>
            <a:pPr algn="l"/>
            <a:r>
              <a:rPr lang="sl-SI" sz="2400" dirty="0"/>
              <a:t>delimo jih </a:t>
            </a:r>
            <a:r>
              <a:rPr lang="sl-SI" sz="2400" u="sng" dirty="0"/>
              <a:t>v 2 skupini</a:t>
            </a:r>
            <a:r>
              <a:rPr lang="sl-SI" sz="2400" dirty="0"/>
              <a:t>: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chemeClr val="accent1"/>
                </a:solidFill>
              </a:rPr>
              <a:t>male molekule za tarčno zdravljenje oz. sintezne tarčne učinkovine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accent1"/>
                </a:solidFill>
              </a:rPr>
              <a:t> </a:t>
            </a:r>
            <a:r>
              <a:rPr lang="sl-SI" sz="2400" b="1" dirty="0">
                <a:solidFill>
                  <a:schemeClr val="accent1"/>
                </a:solidFill>
              </a:rPr>
              <a:t>terapevtska </a:t>
            </a:r>
            <a:r>
              <a:rPr lang="sl-SI" sz="2400" b="1" dirty="0" err="1">
                <a:solidFill>
                  <a:schemeClr val="accent1"/>
                </a:solidFill>
              </a:rPr>
              <a:t>monoklonska</a:t>
            </a:r>
            <a:r>
              <a:rPr lang="sl-SI" sz="2400" b="1" dirty="0">
                <a:solidFill>
                  <a:schemeClr val="accent1"/>
                </a:solidFill>
              </a:rPr>
              <a:t> protitelesa</a:t>
            </a:r>
          </a:p>
          <a:p>
            <a:endParaRPr lang="sl-SI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4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" y="743919"/>
            <a:ext cx="3595607" cy="5315917"/>
          </a:xfrm>
        </p:spPr>
        <p:txBody>
          <a:bodyPr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800" b="1" dirty="0">
                <a:solidFill>
                  <a:srgbClr val="D3E6E2"/>
                </a:solidFill>
              </a:rPr>
              <a:t>3</a:t>
            </a:r>
            <a:r>
              <a:rPr lang="sl-SI" sz="2800" b="1" dirty="0">
                <a:solidFill>
                  <a:schemeClr val="tx1"/>
                </a:solidFill>
              </a:rPr>
              <a:t> </a:t>
            </a:r>
            <a:br>
              <a:rPr lang="sl-SI" sz="2800" dirty="0">
                <a:solidFill>
                  <a:schemeClr val="bg1">
                    <a:lumMod val="85000"/>
                  </a:schemeClr>
                </a:solidFill>
              </a:rPr>
            </a:br>
            <a:br>
              <a:rPr lang="sl-SI" sz="2800" dirty="0">
                <a:solidFill>
                  <a:schemeClr val="bg1">
                    <a:lumMod val="85000"/>
                  </a:schemeClr>
                </a:solidFill>
              </a:rPr>
            </a:br>
            <a:br>
              <a:rPr lang="sl-SI" sz="2800" b="1" dirty="0">
                <a:solidFill>
                  <a:schemeClr val="bg1"/>
                </a:solidFill>
              </a:rPr>
            </a:br>
            <a:r>
              <a:rPr lang="pl-PL" sz="2800" b="1" dirty="0">
                <a:solidFill>
                  <a:schemeClr val="bg1"/>
                </a:solidFill>
              </a:rPr>
              <a:t>KAKO POTEKA ZDRAVLJENJE S TARČNIMI ZDRAVILI</a:t>
            </a:r>
            <a:endParaRPr lang="sl-SI" sz="2800" b="1" dirty="0">
              <a:solidFill>
                <a:schemeClr val="bg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69268" y="864107"/>
            <a:ext cx="7315200" cy="5446751"/>
          </a:xfrm>
        </p:spPr>
        <p:txBody>
          <a:bodyPr anchor="t" anchorCtr="0">
            <a:normAutofit lnSpcReduction="10000"/>
          </a:bodyPr>
          <a:lstStyle/>
          <a:p>
            <a:r>
              <a:rPr lang="sl-SI" sz="2400" b="1" dirty="0" err="1">
                <a:solidFill>
                  <a:schemeClr val="accent1"/>
                </a:solidFill>
              </a:rPr>
              <a:t>personalizirana</a:t>
            </a:r>
            <a:r>
              <a:rPr lang="sl-SI" sz="2400" b="1" dirty="0">
                <a:solidFill>
                  <a:schemeClr val="accent1"/>
                </a:solidFill>
              </a:rPr>
              <a:t> medicina </a:t>
            </a:r>
            <a:r>
              <a:rPr lang="sl-SI" sz="2400" dirty="0">
                <a:solidFill>
                  <a:schemeClr val="tx1"/>
                </a:solidFill>
              </a:rPr>
              <a:t>– izbor zdravljenja glede na tarčo celice, aktivnost bolezni</a:t>
            </a:r>
          </a:p>
          <a:p>
            <a:r>
              <a:rPr lang="sl-SI" sz="2400" dirty="0">
                <a:solidFill>
                  <a:schemeClr val="tx1"/>
                </a:solidFill>
              </a:rPr>
              <a:t>v SLO natančno izdelana </a:t>
            </a:r>
            <a:r>
              <a:rPr lang="sl-SI" sz="2400" b="1" dirty="0">
                <a:solidFill>
                  <a:schemeClr val="accent1"/>
                </a:solidFill>
              </a:rPr>
              <a:t>merila za upravičenost zdravljenja s tarčnimi zdravili </a:t>
            </a:r>
            <a:r>
              <a:rPr lang="sl-SI" sz="2400" dirty="0">
                <a:solidFill>
                  <a:schemeClr val="tx1"/>
                </a:solidFill>
              </a:rPr>
              <a:t>(resna bolezenska stanja, standardno zdravljenje ne prinaša izboljšanja bolezni)</a:t>
            </a:r>
          </a:p>
          <a:p>
            <a:pPr algn="l"/>
            <a:r>
              <a:rPr lang="pt-BR" sz="2400" dirty="0">
                <a:solidFill>
                  <a:schemeClr val="tx1"/>
                </a:solidFill>
              </a:rPr>
              <a:t>tarčna zdravila delujejo na </a:t>
            </a:r>
            <a:r>
              <a:rPr lang="pt-BR" sz="2400" b="1" dirty="0">
                <a:solidFill>
                  <a:schemeClr val="tx1"/>
                </a:solidFill>
              </a:rPr>
              <a:t>določeno</a:t>
            </a:r>
            <a:r>
              <a:rPr lang="sl-SI" sz="2400" b="1" dirty="0">
                <a:solidFill>
                  <a:schemeClr val="tx1"/>
                </a:solidFill>
              </a:rPr>
              <a:t> tarčo </a:t>
            </a:r>
            <a:r>
              <a:rPr lang="sl-SI" sz="2400" dirty="0">
                <a:solidFill>
                  <a:schemeClr val="tx1"/>
                </a:solidFill>
              </a:rPr>
              <a:t>v celici </a:t>
            </a:r>
            <a:r>
              <a:rPr lang="sl-SI" sz="2400" dirty="0">
                <a:solidFill>
                  <a:schemeClr val="tx1"/>
                </a:solidFill>
                <a:sym typeface="Wingdings" panose="05000000000000000000" pitchFamily="2" charset="2"/>
              </a:rPr>
              <a:t> pri </a:t>
            </a:r>
            <a:r>
              <a:rPr lang="sl-SI" sz="2400" b="1" dirty="0">
                <a:solidFill>
                  <a:schemeClr val="tx1"/>
                </a:solidFill>
              </a:rPr>
              <a:t>različnih vrstah </a:t>
            </a:r>
            <a:r>
              <a:rPr lang="fi-FI" sz="2400" dirty="0">
                <a:solidFill>
                  <a:schemeClr val="tx1"/>
                </a:solidFill>
              </a:rPr>
              <a:t>raka </a:t>
            </a:r>
            <a:r>
              <a:rPr lang="fi-FI" sz="2400" b="1" dirty="0">
                <a:solidFill>
                  <a:schemeClr val="accent1"/>
                </a:solidFill>
              </a:rPr>
              <a:t>iste tarče</a:t>
            </a:r>
            <a:r>
              <a:rPr lang="sl-SI" sz="2400" b="1" dirty="0">
                <a:solidFill>
                  <a:schemeClr val="accent1"/>
                </a:solidFill>
              </a:rPr>
              <a:t> </a:t>
            </a:r>
            <a:r>
              <a:rPr lang="sl-SI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i-FI" sz="2400" b="1" dirty="0">
                <a:solidFill>
                  <a:schemeClr val="accent1"/>
                </a:solidFill>
              </a:rPr>
              <a:t>ist</a:t>
            </a:r>
            <a:r>
              <a:rPr lang="sl-SI" sz="2400" b="1" dirty="0">
                <a:solidFill>
                  <a:schemeClr val="accent1"/>
                </a:solidFill>
              </a:rPr>
              <a:t>a tarčna zdravila </a:t>
            </a:r>
            <a:r>
              <a:rPr lang="sl-SI" sz="2400" dirty="0">
                <a:solidFill>
                  <a:schemeClr val="tx1"/>
                </a:solidFill>
              </a:rPr>
              <a:t>za zdravljenje različnih vrst </a:t>
            </a:r>
            <a:r>
              <a:rPr lang="pl-PL" sz="2400" dirty="0">
                <a:solidFill>
                  <a:schemeClr val="tx1"/>
                </a:solidFill>
              </a:rPr>
              <a:t>raka (oz. za različna druga bolezenska stanja)</a:t>
            </a:r>
          </a:p>
          <a:p>
            <a:pPr algn="l"/>
            <a:r>
              <a:rPr lang="pl-PL" sz="2400" b="1" dirty="0">
                <a:solidFill>
                  <a:schemeClr val="tx1"/>
                </a:solidFill>
              </a:rPr>
              <a:t>doma</a:t>
            </a:r>
            <a:r>
              <a:rPr lang="pl-PL" sz="2400" dirty="0">
                <a:solidFill>
                  <a:schemeClr val="tx1"/>
                </a:solidFill>
              </a:rPr>
              <a:t> (peroralno, injekcijske brizge ali peresniki za samoaplikacijo) ali </a:t>
            </a:r>
            <a:r>
              <a:rPr lang="pl-PL" sz="2400" b="1" dirty="0">
                <a:solidFill>
                  <a:schemeClr val="tx1"/>
                </a:solidFill>
              </a:rPr>
              <a:t>v zdravstvenih ustanovah </a:t>
            </a:r>
            <a:r>
              <a:rPr lang="pl-PL" sz="2400" dirty="0">
                <a:solidFill>
                  <a:schemeClr val="tx1"/>
                </a:solidFill>
              </a:rPr>
              <a:t>(intravenske infuzije, podkožne injekcije)</a:t>
            </a:r>
          </a:p>
          <a:p>
            <a:pPr algn="l"/>
            <a:r>
              <a:rPr lang="pl-PL" sz="2400" b="1" dirty="0">
                <a:solidFill>
                  <a:schemeClr val="tx1"/>
                </a:solidFill>
              </a:rPr>
              <a:t>uspešnost zdravljenja</a:t>
            </a:r>
            <a:r>
              <a:rPr lang="pl-PL" sz="2400" dirty="0">
                <a:solidFill>
                  <a:schemeClr val="tx1"/>
                </a:solidFill>
              </a:rPr>
              <a:t>: klinično in laboratorijsko spremljanje določenih parametrov; menjava ob morebitnem </a:t>
            </a:r>
            <a:r>
              <a:rPr lang="pl-PL" sz="2400" u="sng" dirty="0">
                <a:solidFill>
                  <a:schemeClr val="tx1"/>
                </a:solidFill>
              </a:rPr>
              <a:t>pojavu odpornosti </a:t>
            </a:r>
            <a:r>
              <a:rPr lang="pl-PL" sz="2400" dirty="0">
                <a:solidFill>
                  <a:schemeClr val="tx1"/>
                </a:solidFill>
              </a:rPr>
              <a:t>na tarčno zdravilo</a:t>
            </a:r>
          </a:p>
          <a:p>
            <a:pPr algn="l"/>
            <a:endParaRPr lang="sl-SI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sl-SI" sz="2400" dirty="0">
              <a:solidFill>
                <a:schemeClr val="tx1"/>
              </a:solidFill>
            </a:endParaRPr>
          </a:p>
          <a:p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9" name="Označba mesta vsebine 2"/>
          <p:cNvSpPr txBox="1">
            <a:spLocks/>
          </p:cNvSpPr>
          <p:nvPr/>
        </p:nvSpPr>
        <p:spPr>
          <a:xfrm>
            <a:off x="391423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endParaRPr lang="sl-SI" sz="2400" b="1" dirty="0">
              <a:solidFill>
                <a:schemeClr val="tx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AD0458E-1F76-62E6-850F-A974871A3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734" y="4735902"/>
            <a:ext cx="1582266" cy="212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1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D1986A1-6A55-9BAD-1AE5-7B7A12E90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072" y="5027711"/>
            <a:ext cx="1848928" cy="18302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" y="743920"/>
            <a:ext cx="3611106" cy="5362412"/>
          </a:xfrm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sl-SI" sz="2800" b="1" dirty="0">
                <a:solidFill>
                  <a:srgbClr val="D3E6E2"/>
                </a:solidFill>
              </a:rPr>
              <a:t>4</a:t>
            </a:r>
            <a:br>
              <a:rPr lang="sl-SI" sz="2800" b="1" dirty="0">
                <a:solidFill>
                  <a:schemeClr val="bg1"/>
                </a:solidFill>
              </a:rPr>
            </a:br>
            <a:br>
              <a:rPr lang="sl-SI" sz="2800" b="1" dirty="0">
                <a:solidFill>
                  <a:schemeClr val="bg1"/>
                </a:solidFill>
              </a:rPr>
            </a:br>
            <a:r>
              <a:rPr lang="sl-SI" sz="2800" b="1" dirty="0">
                <a:solidFill>
                  <a:schemeClr val="bg1"/>
                </a:solidFill>
              </a:rPr>
              <a:t>BOLEZNI, KI JIH LAHKO ZDRAVIMO S TARČNIMI ZDRAVILI</a:t>
            </a:r>
            <a:br>
              <a:rPr lang="sl-SI" sz="2800" b="1" dirty="0">
                <a:solidFill>
                  <a:schemeClr val="tx1"/>
                </a:solidFill>
              </a:rPr>
            </a:br>
            <a:br>
              <a:rPr lang="sl-SI" sz="2800" dirty="0">
                <a:solidFill>
                  <a:schemeClr val="bg1">
                    <a:lumMod val="85000"/>
                  </a:schemeClr>
                </a:solidFill>
              </a:rPr>
            </a:br>
            <a:endParaRPr lang="sl-SI" sz="2800" b="1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3557675" y="743920"/>
            <a:ext cx="7709861" cy="6062903"/>
          </a:xfrm>
        </p:spPr>
        <p:txBody>
          <a:bodyPr anchor="t" anchorCtr="0">
            <a:normAutofit fontScale="85000" lnSpcReduction="20000"/>
          </a:bodyPr>
          <a:lstStyle/>
          <a:p>
            <a:r>
              <a:rPr lang="sl-SI" sz="2800" dirty="0">
                <a:solidFill>
                  <a:schemeClr val="tx1"/>
                </a:solidFill>
              </a:rPr>
              <a:t>rak</a:t>
            </a:r>
          </a:p>
          <a:p>
            <a:r>
              <a:rPr lang="sl-SI" sz="2800" dirty="0">
                <a:solidFill>
                  <a:schemeClr val="tx1"/>
                </a:solidFill>
              </a:rPr>
              <a:t>kronične vnetne in avtoimunske bolezni, npr.:</a:t>
            </a:r>
            <a:br>
              <a:rPr lang="sl-SI" sz="2800" dirty="0">
                <a:solidFill>
                  <a:schemeClr val="tx1"/>
                </a:solidFill>
              </a:rPr>
            </a:br>
            <a:r>
              <a:rPr lang="sl-SI" sz="2800" dirty="0">
                <a:solidFill>
                  <a:schemeClr val="tx1"/>
                </a:solidFill>
              </a:rPr>
              <a:t>- revmatoidni artritis</a:t>
            </a:r>
            <a:br>
              <a:rPr lang="sl-SI" sz="2800" dirty="0">
                <a:solidFill>
                  <a:schemeClr val="tx1"/>
                </a:solidFill>
              </a:rPr>
            </a:br>
            <a:r>
              <a:rPr lang="sl-SI" sz="2800" dirty="0">
                <a:solidFill>
                  <a:schemeClr val="tx1"/>
                </a:solidFill>
              </a:rPr>
              <a:t>- kronična vnetna črevesna bolezen</a:t>
            </a:r>
            <a:br>
              <a:rPr lang="sl-SI" sz="2800" dirty="0">
                <a:solidFill>
                  <a:schemeClr val="tx1"/>
                </a:solidFill>
              </a:rPr>
            </a:br>
            <a:r>
              <a:rPr lang="sl-SI" sz="2800" dirty="0">
                <a:solidFill>
                  <a:schemeClr val="tx1"/>
                </a:solidFill>
              </a:rPr>
              <a:t>- astma</a:t>
            </a:r>
            <a:br>
              <a:rPr lang="sl-SI" sz="2800" dirty="0">
                <a:solidFill>
                  <a:schemeClr val="tx1"/>
                </a:solidFill>
              </a:rPr>
            </a:br>
            <a:r>
              <a:rPr lang="sl-SI" sz="2800" dirty="0">
                <a:solidFill>
                  <a:schemeClr val="tx1"/>
                </a:solidFill>
              </a:rPr>
              <a:t>- luskavica</a:t>
            </a:r>
            <a:br>
              <a:rPr lang="sl-SI" sz="2800" dirty="0">
                <a:solidFill>
                  <a:schemeClr val="tx1"/>
                </a:solidFill>
              </a:rPr>
            </a:br>
            <a:r>
              <a:rPr lang="sl-SI" sz="2800" dirty="0">
                <a:solidFill>
                  <a:schemeClr val="tx1"/>
                </a:solidFill>
              </a:rPr>
              <a:t>- </a:t>
            </a:r>
            <a:r>
              <a:rPr lang="sl-SI" sz="2800" dirty="0" err="1">
                <a:solidFill>
                  <a:schemeClr val="tx1"/>
                </a:solidFill>
              </a:rPr>
              <a:t>atopijski</a:t>
            </a:r>
            <a:r>
              <a:rPr lang="sl-SI" sz="2800" dirty="0">
                <a:solidFill>
                  <a:schemeClr val="tx1"/>
                </a:solidFill>
              </a:rPr>
              <a:t> dermatitis</a:t>
            </a:r>
          </a:p>
          <a:p>
            <a:r>
              <a:rPr lang="sl-SI" sz="2800" dirty="0" err="1">
                <a:solidFill>
                  <a:schemeClr val="tx1"/>
                </a:solidFill>
              </a:rPr>
              <a:t>hiperholesterolemija</a:t>
            </a:r>
            <a:endParaRPr lang="sl-SI" sz="2800" dirty="0">
              <a:solidFill>
                <a:schemeClr val="tx1"/>
              </a:solidFill>
            </a:endParaRPr>
          </a:p>
          <a:p>
            <a:r>
              <a:rPr lang="sl-SI" sz="2800" dirty="0">
                <a:solidFill>
                  <a:schemeClr val="tx1"/>
                </a:solidFill>
              </a:rPr>
              <a:t>osteoporoza</a:t>
            </a:r>
          </a:p>
          <a:p>
            <a:r>
              <a:rPr lang="sl-SI" sz="2800" dirty="0">
                <a:solidFill>
                  <a:schemeClr val="tx1"/>
                </a:solidFill>
              </a:rPr>
              <a:t>nevrološke bolezni (Alzheimerjeva bolezen, migrena, multipla skleroza)</a:t>
            </a:r>
          </a:p>
          <a:p>
            <a:r>
              <a:rPr lang="sl-SI" sz="2800" dirty="0">
                <a:solidFill>
                  <a:schemeClr val="tx1"/>
                </a:solidFill>
              </a:rPr>
              <a:t>presnovne bolezni (npr. sladkorna bolezen)</a:t>
            </a:r>
          </a:p>
          <a:p>
            <a:r>
              <a:rPr lang="sl-SI" sz="2800" dirty="0">
                <a:solidFill>
                  <a:schemeClr val="tx1"/>
                </a:solidFill>
              </a:rPr>
              <a:t>drugo, npr. očesne bolezni, okužbe, presaditve organov</a:t>
            </a:r>
          </a:p>
          <a:p>
            <a:endParaRPr lang="sl-SI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2800" b="1" dirty="0">
                <a:solidFill>
                  <a:schemeClr val="tx1"/>
                </a:solidFill>
              </a:rPr>
              <a:t>Razvijajoče se področje </a:t>
            </a:r>
            <a:r>
              <a:rPr lang="sl-SI" sz="2800" dirty="0">
                <a:solidFill>
                  <a:schemeClr val="tx1"/>
                </a:solidFill>
              </a:rPr>
              <a:t>- učinkovine v različnih fazah kliničnih raziskav za številne druge bolezni</a:t>
            </a:r>
            <a:br>
              <a:rPr lang="sl-SI" sz="2800" dirty="0">
                <a:solidFill>
                  <a:schemeClr val="tx1"/>
                </a:solidFill>
              </a:rPr>
            </a:br>
            <a:endParaRPr lang="sl-SI" sz="2800" dirty="0">
              <a:solidFill>
                <a:schemeClr val="tx1"/>
              </a:solidFill>
            </a:endParaRPr>
          </a:p>
          <a:p>
            <a:endParaRPr lang="sl-SI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1FCE5F9-9C79-234C-0F0A-0A4EEA698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479" y="4991747"/>
            <a:ext cx="1650521" cy="186625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" y="728420"/>
            <a:ext cx="3564611" cy="5393411"/>
          </a:xfrm>
        </p:spPr>
        <p:txBody>
          <a:bodyPr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800" b="1" dirty="0">
                <a:solidFill>
                  <a:srgbClr val="D3E6E2"/>
                </a:solidFill>
              </a:rPr>
              <a:t>5</a:t>
            </a:r>
            <a:r>
              <a:rPr lang="sl-SI" sz="2800" b="1" dirty="0">
                <a:solidFill>
                  <a:schemeClr val="tx1"/>
                </a:solidFill>
              </a:rPr>
              <a:t> </a:t>
            </a:r>
            <a:br>
              <a:rPr lang="sl-SI" sz="2800" dirty="0">
                <a:solidFill>
                  <a:schemeClr val="tx1"/>
                </a:solidFill>
              </a:rPr>
            </a:br>
            <a:br>
              <a:rPr lang="sl-SI" sz="2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sl-SI" sz="2800" b="1" dirty="0">
                <a:solidFill>
                  <a:schemeClr val="bg1"/>
                </a:solidFill>
              </a:rPr>
              <a:t>TARČNA ZDRAVILA PRI OTROCIH IN MLADOSTNIKIH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 anchor="t" anchorCtr="0">
            <a:normAutofit lnSpcReduction="10000"/>
          </a:bodyPr>
          <a:lstStyle/>
          <a:p>
            <a:r>
              <a:rPr lang="sl-SI" sz="2400" b="1" dirty="0">
                <a:solidFill>
                  <a:schemeClr val="accent1"/>
                </a:solidFill>
              </a:rPr>
              <a:t>Otroci niso pomanjšani odrasli!</a:t>
            </a:r>
          </a:p>
          <a:p>
            <a:r>
              <a:rPr lang="sl-SI" sz="2400" dirty="0">
                <a:solidFill>
                  <a:schemeClr val="tx1"/>
                </a:solidFill>
              </a:rPr>
              <a:t>tarčna zdravila najpogosteje pri zdravljenju </a:t>
            </a:r>
            <a:r>
              <a:rPr lang="sl-SI" sz="2400" u="sng" dirty="0">
                <a:solidFill>
                  <a:schemeClr val="tx1"/>
                </a:solidFill>
              </a:rPr>
              <a:t>kroničnih avtoimunskih bolezni ,</a:t>
            </a:r>
            <a:r>
              <a:rPr lang="sl-SI" sz="2400" dirty="0">
                <a:solidFill>
                  <a:schemeClr val="tx1"/>
                </a:solidFill>
              </a:rPr>
              <a:t> npr.: artritis, </a:t>
            </a:r>
            <a:r>
              <a:rPr lang="sl-SI" sz="2400" dirty="0" err="1">
                <a:solidFill>
                  <a:schemeClr val="tx1"/>
                </a:solidFill>
              </a:rPr>
              <a:t>psoriaza</a:t>
            </a:r>
            <a:r>
              <a:rPr lang="sl-SI" sz="2400" dirty="0">
                <a:solidFill>
                  <a:schemeClr val="tx1"/>
                </a:solidFill>
              </a:rPr>
              <a:t>, </a:t>
            </a:r>
            <a:r>
              <a:rPr lang="sl-SI" sz="2400" dirty="0" err="1">
                <a:solidFill>
                  <a:schemeClr val="tx1"/>
                </a:solidFill>
              </a:rPr>
              <a:t>Chronova</a:t>
            </a:r>
            <a:r>
              <a:rPr lang="sl-SI" sz="2400" dirty="0">
                <a:solidFill>
                  <a:schemeClr val="tx1"/>
                </a:solidFill>
              </a:rPr>
              <a:t> bolezen, ulcerozni kolitis), astmi, </a:t>
            </a:r>
            <a:r>
              <a:rPr lang="sl-SI" sz="2400" dirty="0" err="1">
                <a:solidFill>
                  <a:schemeClr val="tx1"/>
                </a:solidFill>
              </a:rPr>
              <a:t>atopijskem</a:t>
            </a:r>
            <a:r>
              <a:rPr lang="sl-SI" sz="2400" dirty="0">
                <a:solidFill>
                  <a:schemeClr val="tx1"/>
                </a:solidFill>
              </a:rPr>
              <a:t> dermatitisu; </a:t>
            </a:r>
            <a:r>
              <a:rPr lang="sl-SI" sz="2400" u="sng" dirty="0">
                <a:solidFill>
                  <a:schemeClr val="tx1"/>
                </a:solidFill>
              </a:rPr>
              <a:t>nekaterih vrstah raka</a:t>
            </a:r>
          </a:p>
          <a:p>
            <a:r>
              <a:rPr lang="sl-SI" sz="2400" dirty="0">
                <a:solidFill>
                  <a:schemeClr val="tx1"/>
                </a:solidFill>
              </a:rPr>
              <a:t>majhne molekule in </a:t>
            </a:r>
            <a:r>
              <a:rPr lang="sl-SI" sz="2400" dirty="0" err="1">
                <a:solidFill>
                  <a:schemeClr val="tx1"/>
                </a:solidFill>
              </a:rPr>
              <a:t>monoklonska</a:t>
            </a:r>
            <a:r>
              <a:rPr lang="sl-SI" sz="2400" dirty="0">
                <a:solidFill>
                  <a:schemeClr val="tx1"/>
                </a:solidFill>
              </a:rPr>
              <a:t> protitelesa</a:t>
            </a:r>
          </a:p>
          <a:p>
            <a:r>
              <a:rPr lang="sl-SI" sz="2400" dirty="0">
                <a:solidFill>
                  <a:schemeClr val="tx1"/>
                </a:solidFill>
              </a:rPr>
              <a:t>določeno zdravilo namenjeno za terapijo </a:t>
            </a:r>
            <a:r>
              <a:rPr lang="sl-SI" sz="2400" b="1" dirty="0">
                <a:solidFill>
                  <a:schemeClr val="tx1"/>
                </a:solidFill>
              </a:rPr>
              <a:t>več različnih bolezni, ki imajo podobne mehanizme nastanka </a:t>
            </a:r>
            <a:r>
              <a:rPr lang="sl-SI" sz="2400" dirty="0">
                <a:solidFill>
                  <a:schemeClr val="tx1"/>
                </a:solidFill>
              </a:rPr>
              <a:t>(npr. </a:t>
            </a:r>
            <a:r>
              <a:rPr lang="sl-SI" sz="2400" dirty="0" err="1">
                <a:solidFill>
                  <a:schemeClr val="tx1"/>
                </a:solidFill>
              </a:rPr>
              <a:t>mAb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u="sng" dirty="0" err="1">
                <a:solidFill>
                  <a:schemeClr val="tx1"/>
                </a:solidFill>
              </a:rPr>
              <a:t>adalimumab</a:t>
            </a:r>
            <a:r>
              <a:rPr lang="sl-SI" sz="2400" dirty="0">
                <a:solidFill>
                  <a:schemeClr val="tx1"/>
                </a:solidFill>
              </a:rPr>
              <a:t> za artritis, </a:t>
            </a:r>
            <a:r>
              <a:rPr lang="sl-SI" sz="2400" dirty="0" err="1">
                <a:solidFill>
                  <a:schemeClr val="tx1"/>
                </a:solidFill>
              </a:rPr>
              <a:t>psoriazo</a:t>
            </a:r>
            <a:r>
              <a:rPr lang="sl-SI" sz="2400" dirty="0">
                <a:solidFill>
                  <a:schemeClr val="tx1"/>
                </a:solidFill>
              </a:rPr>
              <a:t> v plakih, </a:t>
            </a:r>
            <a:r>
              <a:rPr lang="sl-SI" sz="2400" dirty="0" err="1">
                <a:solidFill>
                  <a:schemeClr val="tx1"/>
                </a:solidFill>
              </a:rPr>
              <a:t>Chronovo</a:t>
            </a:r>
            <a:r>
              <a:rPr lang="sl-SI" sz="2400" dirty="0">
                <a:solidFill>
                  <a:schemeClr val="tx1"/>
                </a:solidFill>
              </a:rPr>
              <a:t> bolezen, ulcerozni kolitis, </a:t>
            </a:r>
            <a:r>
              <a:rPr lang="sl-SI" sz="2400" dirty="0" err="1">
                <a:solidFill>
                  <a:schemeClr val="tx1"/>
                </a:solidFill>
              </a:rPr>
              <a:t>uveitis</a:t>
            </a:r>
            <a:r>
              <a:rPr lang="sl-SI" sz="2400" dirty="0">
                <a:solidFill>
                  <a:schemeClr val="tx1"/>
                </a:solidFill>
              </a:rPr>
              <a:t>)</a:t>
            </a:r>
          </a:p>
          <a:p>
            <a:r>
              <a:rPr lang="sl-SI" sz="2400" dirty="0">
                <a:solidFill>
                  <a:schemeClr val="tx1"/>
                </a:solidFill>
              </a:rPr>
              <a:t>v proces razumevanja zdravljenja s tarčnimi zdravili je smiselno </a:t>
            </a:r>
            <a:r>
              <a:rPr lang="sl-SI" sz="2400" b="1" dirty="0">
                <a:solidFill>
                  <a:schemeClr val="tx1"/>
                </a:solidFill>
              </a:rPr>
              <a:t>vključiti tudi otroka </a:t>
            </a:r>
            <a:r>
              <a:rPr lang="sl-SI" sz="2400" dirty="0">
                <a:solidFill>
                  <a:schemeClr val="tx1"/>
                </a:solidFill>
              </a:rPr>
              <a:t>(npr. pogovor za zmanjšanje neprijetnih otrokovih občutkov in čustev ob zbadanju z iglo)</a:t>
            </a:r>
          </a:p>
        </p:txBody>
      </p:sp>
    </p:spTree>
    <p:extLst>
      <p:ext uri="{BB962C8B-B14F-4D97-AF65-F5344CB8AC3E}">
        <p14:creationId xmlns:p14="http://schemas.microsoft.com/office/powerpoint/2010/main" val="2074615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A5936C0A-0F49-0B3C-5FA0-40C2FE9A1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808" y="4760812"/>
            <a:ext cx="1935192" cy="209718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" y="728420"/>
            <a:ext cx="3564611" cy="5393411"/>
          </a:xfrm>
        </p:spPr>
        <p:txBody>
          <a:bodyPr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800" b="1" dirty="0">
                <a:solidFill>
                  <a:srgbClr val="D3E6E2"/>
                </a:solidFill>
              </a:rPr>
              <a:t>6</a:t>
            </a:r>
            <a:r>
              <a:rPr lang="sl-SI" sz="2800" b="1" dirty="0">
                <a:solidFill>
                  <a:schemeClr val="tx1"/>
                </a:solidFill>
              </a:rPr>
              <a:t> </a:t>
            </a:r>
            <a:br>
              <a:rPr lang="sl-SI" sz="2800" dirty="0">
                <a:solidFill>
                  <a:schemeClr val="tx1"/>
                </a:solidFill>
              </a:rPr>
            </a:br>
            <a:br>
              <a:rPr lang="sl-SI" sz="2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sl-SI" sz="2800" b="1" dirty="0">
                <a:solidFill>
                  <a:schemeClr val="bg1"/>
                </a:solidFill>
              </a:rPr>
              <a:t>NAJPOGOSTEJŠI NEŽELENI UČINKI TARČNIH ZDRAVIL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666227" y="728420"/>
            <a:ext cx="7824158" cy="5555411"/>
          </a:xfrm>
        </p:spPr>
        <p:txBody>
          <a:bodyPr anchor="t" anchorCtr="0">
            <a:normAutofit/>
          </a:bodyPr>
          <a:lstStyle/>
          <a:p>
            <a:r>
              <a:rPr lang="sl-SI" sz="2400" dirty="0">
                <a:solidFill>
                  <a:schemeClr val="tx1"/>
                </a:solidFill>
              </a:rPr>
              <a:t>kljub bolj usmerjenemu delovanju možni številni neželeni učinki (NU) – odvisni od načina aplikacije in tarče delovanja</a:t>
            </a:r>
          </a:p>
          <a:p>
            <a:r>
              <a:rPr lang="sl-SI" sz="2400" dirty="0">
                <a:solidFill>
                  <a:schemeClr val="tx1"/>
                </a:solidFill>
              </a:rPr>
              <a:t>o vsakem NU je </a:t>
            </a:r>
            <a:r>
              <a:rPr lang="sl-SI" sz="2400" b="1" dirty="0">
                <a:solidFill>
                  <a:schemeClr val="tx1"/>
                </a:solidFill>
              </a:rPr>
              <a:t>pomembno poročati </a:t>
            </a:r>
            <a:r>
              <a:rPr lang="sl-SI" sz="2400" dirty="0">
                <a:solidFill>
                  <a:schemeClr val="tx1"/>
                </a:solidFill>
              </a:rPr>
              <a:t>(</a:t>
            </a:r>
            <a:r>
              <a:rPr lang="sl-SI" sz="2400" dirty="0" err="1">
                <a:solidFill>
                  <a:schemeClr val="tx1"/>
                </a:solidFill>
              </a:rPr>
              <a:t>t.i</a:t>
            </a:r>
            <a:r>
              <a:rPr lang="sl-SI" sz="2400" dirty="0">
                <a:solidFill>
                  <a:schemeClr val="tx1"/>
                </a:solidFill>
              </a:rPr>
              <a:t>. </a:t>
            </a:r>
            <a:r>
              <a:rPr lang="sl-SI" sz="2400" u="sng" dirty="0" err="1">
                <a:solidFill>
                  <a:schemeClr val="tx1"/>
                </a:solidFill>
              </a:rPr>
              <a:t>farmakovigilanca</a:t>
            </a:r>
            <a:r>
              <a:rPr lang="sl-SI" sz="2400" dirty="0">
                <a:solidFill>
                  <a:schemeClr val="tx1"/>
                </a:solidFill>
              </a:rPr>
              <a:t>)</a:t>
            </a:r>
          </a:p>
          <a:p>
            <a:r>
              <a:rPr lang="sl-SI" sz="2400" b="1" dirty="0">
                <a:solidFill>
                  <a:schemeClr val="accent1"/>
                </a:solidFill>
              </a:rPr>
              <a:t>NU </a:t>
            </a:r>
            <a:r>
              <a:rPr lang="sl-SI" sz="2400" b="1" dirty="0" err="1">
                <a:solidFill>
                  <a:schemeClr val="accent1"/>
                </a:solidFill>
              </a:rPr>
              <a:t>monoklonskih</a:t>
            </a:r>
            <a:r>
              <a:rPr lang="sl-SI" sz="2400" b="1" dirty="0">
                <a:solidFill>
                  <a:schemeClr val="accent1"/>
                </a:solidFill>
              </a:rPr>
              <a:t> protiteles</a:t>
            </a:r>
            <a:r>
              <a:rPr lang="sl-SI" sz="2400" dirty="0">
                <a:solidFill>
                  <a:schemeClr val="accent1"/>
                </a:solidFill>
              </a:rPr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b="1" dirty="0">
                <a:solidFill>
                  <a:schemeClr val="accent1"/>
                </a:solidFill>
              </a:rPr>
              <a:t>lokalni </a:t>
            </a:r>
            <a:r>
              <a:rPr lang="sl-SI" sz="2400" dirty="0">
                <a:solidFill>
                  <a:schemeClr val="tx1"/>
                </a:solidFill>
              </a:rPr>
              <a:t>(na mestu vboda): srbeči izpuščaj na koži, bolečina, rdečina ali oteklina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b="1" dirty="0">
                <a:solidFill>
                  <a:schemeClr val="accent1"/>
                </a:solidFill>
              </a:rPr>
              <a:t>sistemski</a:t>
            </a:r>
            <a:r>
              <a:rPr lang="sl-SI" sz="2400" dirty="0">
                <a:solidFill>
                  <a:schemeClr val="tx1"/>
                </a:solidFill>
              </a:rPr>
              <a:t>: </a:t>
            </a:r>
            <a:r>
              <a:rPr lang="sl-SI" sz="2400" dirty="0" err="1">
                <a:solidFill>
                  <a:schemeClr val="tx1"/>
                </a:solidFill>
              </a:rPr>
              <a:t>preobčutljivostna</a:t>
            </a:r>
            <a:r>
              <a:rPr lang="sl-SI" sz="2400" dirty="0">
                <a:solidFill>
                  <a:schemeClr val="tx1"/>
                </a:solidFill>
              </a:rPr>
              <a:t> reakcija (↓ št. različnih krvnih celic, vnetje pljuč, vnetje žil, serumska bolezen), druga </a:t>
            </a:r>
            <a:r>
              <a:rPr lang="sl-SI" sz="2400" dirty="0" err="1">
                <a:solidFill>
                  <a:schemeClr val="tx1"/>
                </a:solidFill>
              </a:rPr>
              <a:t>ogrožujoča</a:t>
            </a:r>
            <a:r>
              <a:rPr lang="sl-SI" sz="2400" dirty="0">
                <a:solidFill>
                  <a:schemeClr val="tx1"/>
                </a:solidFill>
              </a:rPr>
              <a:t> stanja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chemeClr val="accent1"/>
                </a:solidFill>
              </a:rPr>
              <a:t>infuzijske reakcije</a:t>
            </a:r>
            <a:r>
              <a:rPr lang="sl-SI" sz="2400" dirty="0">
                <a:solidFill>
                  <a:schemeClr val="tx1"/>
                </a:solidFill>
              </a:rPr>
              <a:t>: pogostejše pri prvi infuziji zdravila, običajno v prvih minutah iztekanja infuzije: ↑telesna temperatura, mrzlica, padec krvnega tlaka, težave z dihanjem, otekanje; nadzor zdravniškega osebja!</a:t>
            </a:r>
          </a:p>
        </p:txBody>
      </p:sp>
    </p:spTree>
    <p:extLst>
      <p:ext uri="{BB962C8B-B14F-4D97-AF65-F5344CB8AC3E}">
        <p14:creationId xmlns:p14="http://schemas.microsoft.com/office/powerpoint/2010/main" val="2189126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A455E79-039F-5628-CD73-B39D7F443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409" y="1449237"/>
            <a:ext cx="3740454" cy="540876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" y="728420"/>
            <a:ext cx="3564611" cy="5393411"/>
          </a:xfrm>
        </p:spPr>
        <p:txBody>
          <a:bodyPr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800" b="1" dirty="0">
                <a:solidFill>
                  <a:srgbClr val="D3E6E2"/>
                </a:solidFill>
              </a:rPr>
              <a:t>6</a:t>
            </a:r>
            <a:r>
              <a:rPr lang="sl-SI" sz="2800" b="1" dirty="0">
                <a:solidFill>
                  <a:schemeClr val="tx1"/>
                </a:solidFill>
              </a:rPr>
              <a:t> </a:t>
            </a:r>
            <a:br>
              <a:rPr lang="sl-SI" sz="2800" dirty="0">
                <a:solidFill>
                  <a:schemeClr val="tx1"/>
                </a:solidFill>
              </a:rPr>
            </a:br>
            <a:br>
              <a:rPr lang="sl-SI" sz="2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sl-SI" sz="2800" b="1" dirty="0">
                <a:solidFill>
                  <a:schemeClr val="bg1"/>
                </a:solidFill>
              </a:rPr>
              <a:t>NAJPOGOSTEJŠI NEŽELENI UČINKI TARČNIH ZDRAVIL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1009" y="795096"/>
            <a:ext cx="7315200" cy="5120640"/>
          </a:xfrm>
        </p:spPr>
        <p:txBody>
          <a:bodyPr anchor="t" anchorCtr="0">
            <a:normAutofit/>
          </a:bodyPr>
          <a:lstStyle/>
          <a:p>
            <a:r>
              <a:rPr lang="sl-SI" sz="2400" b="1" dirty="0">
                <a:solidFill>
                  <a:schemeClr val="accent1"/>
                </a:solidFill>
              </a:rPr>
              <a:t>NU sinteznih tarčnih učinkovin</a:t>
            </a:r>
            <a:r>
              <a:rPr lang="sl-SI" sz="2400" dirty="0">
                <a:solidFill>
                  <a:schemeClr val="tx1"/>
                </a:solidFill>
              </a:rPr>
              <a:t>:</a:t>
            </a:r>
            <a:r>
              <a:rPr lang="sl-SI" sz="2400" b="1" dirty="0">
                <a:solidFill>
                  <a:schemeClr val="tx1"/>
                </a:solidFill>
              </a:rPr>
              <a:t> </a:t>
            </a:r>
            <a:r>
              <a:rPr lang="sl-SI" sz="2400" dirty="0">
                <a:solidFill>
                  <a:schemeClr val="tx1"/>
                </a:solidFill>
              </a:rPr>
              <a:t>razlikujejo se med različnimi tarčami delovanja zdravil in vloge, ki jo ima ta tarča v telesu)</a:t>
            </a:r>
          </a:p>
          <a:p>
            <a:pPr marL="0" indent="0">
              <a:buNone/>
            </a:pPr>
            <a:r>
              <a:rPr lang="sl-SI" sz="2400" dirty="0">
                <a:solidFill>
                  <a:schemeClr val="tx1"/>
                </a:solidFill>
              </a:rPr>
              <a:t>- ob izbiri zdravila</a:t>
            </a:r>
            <a:br>
              <a:rPr lang="sl-SI" sz="2400" dirty="0">
                <a:solidFill>
                  <a:schemeClr val="tx1"/>
                </a:solidFill>
              </a:rPr>
            </a:br>
            <a:r>
              <a:rPr lang="sl-SI" sz="2400" dirty="0">
                <a:solidFill>
                  <a:schemeClr val="tx1"/>
                </a:solidFill>
              </a:rPr>
              <a:t>upoštevati </a:t>
            </a:r>
            <a:r>
              <a:rPr lang="sl-SI" sz="2400" b="1" dirty="0">
                <a:solidFill>
                  <a:schemeClr val="tx1"/>
                </a:solidFill>
              </a:rPr>
              <a:t>značilnosti</a:t>
            </a:r>
            <a:br>
              <a:rPr lang="sl-SI" sz="2400" b="1" dirty="0">
                <a:solidFill>
                  <a:schemeClr val="tx1"/>
                </a:solidFill>
              </a:rPr>
            </a:br>
            <a:r>
              <a:rPr lang="sl-SI" sz="2400" b="1" dirty="0">
                <a:solidFill>
                  <a:schemeClr val="tx1"/>
                </a:solidFill>
              </a:rPr>
              <a:t>bolezni</a:t>
            </a:r>
            <a:r>
              <a:rPr lang="sl-SI" sz="2400" dirty="0">
                <a:solidFill>
                  <a:schemeClr val="tx1"/>
                </a:solidFill>
              </a:rPr>
              <a:t> in </a:t>
            </a:r>
            <a:r>
              <a:rPr lang="sl-SI" sz="2400" b="1" dirty="0">
                <a:solidFill>
                  <a:schemeClr val="tx1"/>
                </a:solidFill>
              </a:rPr>
              <a:t>bolnikove</a:t>
            </a:r>
            <a:br>
              <a:rPr lang="sl-SI" sz="2400" b="1" dirty="0">
                <a:solidFill>
                  <a:schemeClr val="tx1"/>
                </a:solidFill>
              </a:rPr>
            </a:br>
            <a:r>
              <a:rPr lang="sl-SI" sz="2400" b="1" dirty="0">
                <a:solidFill>
                  <a:schemeClr val="tx1"/>
                </a:solidFill>
              </a:rPr>
              <a:t>lastnosti</a:t>
            </a:r>
            <a:r>
              <a:rPr lang="sl-SI" sz="2400" dirty="0">
                <a:solidFill>
                  <a:schemeClr val="tx1"/>
                </a:solidFill>
              </a:rPr>
              <a:t> (npr. starost,</a:t>
            </a:r>
            <a:br>
              <a:rPr lang="sl-SI" sz="2400" dirty="0">
                <a:solidFill>
                  <a:schemeClr val="tx1"/>
                </a:solidFill>
              </a:rPr>
            </a:br>
            <a:r>
              <a:rPr lang="sl-SI" sz="2400" dirty="0">
                <a:solidFill>
                  <a:schemeClr val="tx1"/>
                </a:solidFill>
              </a:rPr>
              <a:t>zmogljivost, jetrna in</a:t>
            </a:r>
            <a:br>
              <a:rPr lang="sl-SI" sz="2400" dirty="0">
                <a:solidFill>
                  <a:schemeClr val="tx1"/>
                </a:solidFill>
              </a:rPr>
            </a:br>
            <a:r>
              <a:rPr lang="sl-SI" sz="2400" dirty="0">
                <a:solidFill>
                  <a:schemeClr val="tx1"/>
                </a:solidFill>
              </a:rPr>
              <a:t>ledvična funkcija)</a:t>
            </a:r>
          </a:p>
          <a:p>
            <a:pPr marL="0" indent="0">
              <a:buNone/>
            </a:pPr>
            <a:r>
              <a:rPr lang="sl-SI" sz="2400" dirty="0">
                <a:solidFill>
                  <a:schemeClr val="tx1"/>
                </a:solidFill>
              </a:rPr>
              <a:t>-</a:t>
            </a:r>
            <a:r>
              <a:rPr lang="sl-SI" sz="2400" b="1" dirty="0">
                <a:solidFill>
                  <a:schemeClr val="tx1"/>
                </a:solidFill>
              </a:rPr>
              <a:t> ob pojavu NU </a:t>
            </a:r>
            <a:r>
              <a:rPr lang="sl-SI" sz="2400" dirty="0">
                <a:solidFill>
                  <a:schemeClr val="tx1"/>
                </a:solidFill>
              </a:rPr>
              <a:t>se lahko</a:t>
            </a:r>
            <a:br>
              <a:rPr lang="sl-SI" sz="2400" dirty="0">
                <a:solidFill>
                  <a:schemeClr val="tx1"/>
                </a:solidFill>
              </a:rPr>
            </a:br>
            <a:r>
              <a:rPr lang="sl-SI" sz="2400" dirty="0">
                <a:solidFill>
                  <a:schemeClr val="tx1"/>
                </a:solidFill>
              </a:rPr>
              <a:t>z zdravljenjem prekine</a:t>
            </a:r>
            <a:br>
              <a:rPr lang="sl-SI" sz="2400" dirty="0">
                <a:solidFill>
                  <a:schemeClr val="tx1"/>
                </a:solidFill>
              </a:rPr>
            </a:br>
            <a:r>
              <a:rPr lang="sl-SI" sz="2400" b="1" dirty="0">
                <a:solidFill>
                  <a:schemeClr val="accent1"/>
                </a:solidFill>
              </a:rPr>
              <a:t>le začasno </a:t>
            </a:r>
            <a:r>
              <a:rPr lang="sl-SI" sz="2400" dirty="0">
                <a:solidFill>
                  <a:schemeClr val="tx1"/>
                </a:solidFill>
              </a:rPr>
              <a:t>ali pa</a:t>
            </a:r>
            <a:br>
              <a:rPr lang="sl-SI" sz="2400" dirty="0">
                <a:solidFill>
                  <a:schemeClr val="tx1"/>
                </a:solidFill>
              </a:rPr>
            </a:br>
            <a:r>
              <a:rPr lang="sl-SI" sz="2400" b="1" dirty="0">
                <a:solidFill>
                  <a:schemeClr val="accent1"/>
                </a:solidFill>
              </a:rPr>
              <a:t>popolnoma </a:t>
            </a:r>
          </a:p>
          <a:p>
            <a:pPr marL="0" indent="0">
              <a:buNone/>
            </a:pPr>
            <a:endParaRPr lang="sl-SI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2400" dirty="0">
              <a:solidFill>
                <a:schemeClr val="tx1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5936C0A-0F49-0B3C-5FA0-40C2FE9A1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863" y="96028"/>
            <a:ext cx="1290137" cy="139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57935"/>
      </p:ext>
    </p:extLst>
  </p:cSld>
  <p:clrMapOvr>
    <a:masterClrMapping/>
  </p:clrMapOvr>
</p:sld>
</file>

<file path=ppt/theme/theme1.xml><?xml version="1.0" encoding="utf-8"?>
<a:theme xmlns:a="http://schemas.openxmlformats.org/drawingml/2006/main" name="Okvir">
  <a:themeElements>
    <a:clrScheme name="Rdeče-vijoličn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kvir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kvi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Okvir</Template>
  <TotalTime>15303</TotalTime>
  <Words>967</Words>
  <Application>Microsoft Office PowerPoint</Application>
  <PresentationFormat>Širokozaslonsko</PresentationFormat>
  <Paragraphs>72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Corbel</vt:lpstr>
      <vt:lpstr>Wingdings</vt:lpstr>
      <vt:lpstr>Wingdings 2</vt:lpstr>
      <vt:lpstr>Okvir</vt:lpstr>
      <vt:lpstr>Tarčna zdravila</vt:lpstr>
      <vt:lpstr>KAZALO</vt:lpstr>
      <vt:lpstr>1   KAJ SO TARČNA ZDRAVILA IN KAKO DELUJEJO</vt:lpstr>
      <vt:lpstr>2   VRSTE  TARČNIH  ZDRAVIL</vt:lpstr>
      <vt:lpstr>3    KAKO POTEKA ZDRAVLJENJE S TARČNIMI ZDRAVILI</vt:lpstr>
      <vt:lpstr>4  BOLEZNI, KI JIH LAHKO ZDRAVIMO S TARČNIMI ZDRAVILI  </vt:lpstr>
      <vt:lpstr>5   TARČNA ZDRAVILA PRI OTROCIH IN MLADOSTNIKIH</vt:lpstr>
      <vt:lpstr>6   NAJPOGOSTEJŠI NEŽELENI UČINKI TARČNIH ZDRAVIL</vt:lpstr>
      <vt:lpstr>6   NAJPOGOSTEJŠI NEŽELENI UČINKI TARČNIH ZDRAVIL</vt:lpstr>
      <vt:lpstr>7   TARČNA ZDRAVILA  IN  SOUČINKOVANJE  Z DRUGIMI ZDRAVILI</vt:lpstr>
      <vt:lpstr>8   KAJ MORATE VEDETI, ČE PREJEMATE TARČNO ZDRAVILO</vt:lpstr>
      <vt:lpstr>… VEČ O TARČNIH ZDRAVILIH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Patricija Dolinar</dc:creator>
  <cp:lastModifiedBy>Patricija Dolinar</cp:lastModifiedBy>
  <cp:revision>266</cp:revision>
  <dcterms:created xsi:type="dcterms:W3CDTF">2021-08-22T16:13:08Z</dcterms:created>
  <dcterms:modified xsi:type="dcterms:W3CDTF">2024-08-25T18:15:25Z</dcterms:modified>
</cp:coreProperties>
</file>